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Montserrat Light"/>
      <p:regular r:id="rId44"/>
      <p:bold r:id="rId45"/>
      <p:italic r:id="rId46"/>
      <p:boldItalic r:id="rId47"/>
    </p:embeddedFont>
    <p:embeddedFont>
      <p:font typeface="Montserrat Extra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62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  <p:guide pos="397"/>
        <p:guide pos="5363"/>
        <p:guide pos="286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44" Type="http://schemas.openxmlformats.org/officeDocument/2006/relationships/font" Target="fonts/MontserratLight-regular.fntdata"/><Relationship Id="rId43" Type="http://schemas.openxmlformats.org/officeDocument/2006/relationships/font" Target="fonts/MontserratMedium-boldItalic.fntdata"/><Relationship Id="rId46" Type="http://schemas.openxmlformats.org/officeDocument/2006/relationships/font" Target="fonts/MontserratLight-italic.fntdata"/><Relationship Id="rId45" Type="http://schemas.openxmlformats.org/officeDocument/2006/relationships/font" Target="fonts/Montserrat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Light-regular.fntdata"/><Relationship Id="rId47" Type="http://schemas.openxmlformats.org/officeDocument/2006/relationships/font" Target="fonts/MontserratLight-boldItalic.fntdata"/><Relationship Id="rId49" Type="http://schemas.openxmlformats.org/officeDocument/2006/relationships/font" Target="fonts/MontserratExtra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Light-boldItalic.fntdata"/><Relationship Id="rId50" Type="http://schemas.openxmlformats.org/officeDocument/2006/relationships/font" Target="fonts/MontserratExtra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6aa7dee8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e6aa7dee8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6aa7dee8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e6aa7dee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6aa7dee8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e6aa7dee8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6aa7dee8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e6aa7dee8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6aa7dee8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e6aa7dee8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6aa7dee8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e6aa7dee8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6aa7dee8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e6aa7dee8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6aa7dee8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e6aa7dee8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6aa7dee8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e6aa7dee8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6aa7dee8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e6aa7dee8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6aa7dee8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e6aa7dee8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6aa7dee8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e6aa7dee8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6aa7dee8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e6aa7dee8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6aa7dee8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e6aa7dee8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6aa7dee8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e6aa7dee8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6aa7dee8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e6aa7dee8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6aa7dee8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e6aa7dee8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6aa7dee8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e6aa7dee8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6aa7dee8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e6aa7dee8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6aa7dee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e6aa7dee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6aa7dee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e6aa7dee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lang="pt-BR" sz="40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40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sz="4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2"/>
          <p:cNvCxnSpPr>
            <a:stCxn id="164" idx="3"/>
            <a:endCxn id="165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9" name="Google Shape;169;p22"/>
          <p:cNvCxnSpPr>
            <a:stCxn id="164" idx="3"/>
            <a:endCxn id="167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3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3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9" name="Google Shape;179;p23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93" name="Google Shape;193;p25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195" name="Google Shape;195;p25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96" name="Google Shape;196;p25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/>
            </a:p>
          </p:txBody>
        </p:sp>
      </p:grpSp>
      <p:sp>
        <p:nvSpPr>
          <p:cNvPr id="198" name="Google Shape;198;p25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rompt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/>
          </a:p>
        </p:txBody>
      </p:sp>
      <p:grpSp>
        <p:nvGrpSpPr>
          <p:cNvPr id="205" name="Google Shape;205;p26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206" name="Google Shape;206;p26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208" name="Google Shape;208;p26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209" name="Google Shape;209;p26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/>
            </a:p>
          </p:txBody>
        </p:sp>
      </p:grpSp>
      <p:sp>
        <p:nvSpPr>
          <p:cNvPr id="211" name="Google Shape;211;p26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idx="4294967295" type="ctrTitle"/>
          </p:nvPr>
        </p:nvSpPr>
        <p:spPr>
          <a:xfrm>
            <a:off x="630000" y="833250"/>
            <a:ext cx="3942000" cy="3477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gerador de prompt é uma biblioteca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parametrizada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previamente configurada por um analista, que gera dados em um </a:t>
            </a:r>
            <a:r>
              <a:rPr lang="pt-BR" sz="2100" u="sng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modelo específico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consumida importando no projeto ou através de uma API. 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323063" y="363575"/>
            <a:ext cx="674650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386437" y="1728538"/>
            <a:ext cx="547875" cy="5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278875" y="3528625"/>
            <a:ext cx="674650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6323050" y="3775750"/>
            <a:ext cx="674650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7">
            <a:alphaModFix amt="80000"/>
          </a:blip>
          <a:srcRect b="0" l="7794" r="12339" t="0"/>
          <a:stretch/>
        </p:blipFill>
        <p:spPr>
          <a:xfrm>
            <a:off x="7367225" y="3443600"/>
            <a:ext cx="674650" cy="844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7"/>
          <p:cNvCxnSpPr>
            <a:stCxn id="223" idx="2"/>
            <a:endCxn id="218" idx="0"/>
          </p:cNvCxnSpPr>
          <p:nvPr/>
        </p:nvCxnSpPr>
        <p:spPr>
          <a:xfrm>
            <a:off x="6660388" y="1401250"/>
            <a:ext cx="0" cy="3273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7"/>
          <p:cNvCxnSpPr>
            <a:stCxn id="225" idx="2"/>
            <a:endCxn id="219" idx="0"/>
          </p:cNvCxnSpPr>
          <p:nvPr/>
        </p:nvCxnSpPr>
        <p:spPr>
          <a:xfrm flipH="1">
            <a:off x="5616064" y="3119725"/>
            <a:ext cx="1044300" cy="4089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7"/>
          <p:cNvCxnSpPr>
            <a:stCxn id="225" idx="2"/>
            <a:endCxn id="220" idx="0"/>
          </p:cNvCxnSpPr>
          <p:nvPr/>
        </p:nvCxnSpPr>
        <p:spPr>
          <a:xfrm>
            <a:off x="6660364" y="3119725"/>
            <a:ext cx="0" cy="6561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7"/>
          <p:cNvCxnSpPr>
            <a:stCxn id="225" idx="2"/>
            <a:endCxn id="221" idx="0"/>
          </p:cNvCxnSpPr>
          <p:nvPr/>
        </p:nvCxnSpPr>
        <p:spPr>
          <a:xfrm>
            <a:off x="6660364" y="3119725"/>
            <a:ext cx="1044300" cy="3240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3" name="Google Shape;223;p27"/>
          <p:cNvSpPr txBox="1"/>
          <p:nvPr/>
        </p:nvSpPr>
        <p:spPr>
          <a:xfrm>
            <a:off x="6167488" y="970150"/>
            <a:ext cx="9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Analista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6109114" y="2196325"/>
            <a:ext cx="110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Gerador de Prompt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5342288" y="4126150"/>
            <a:ext cx="5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BD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6386488" y="4348800"/>
            <a:ext cx="5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7367229" y="4126150"/>
            <a:ext cx="71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idx="4294967295" type="ctrTitle"/>
          </p:nvPr>
        </p:nvSpPr>
        <p:spPr>
          <a:xfrm>
            <a:off x="4572000" y="2657250"/>
            <a:ext cx="3942000" cy="2419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Casos de uso: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Dados para cenários inexistentes;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API com dados dinâmicos;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System Logs;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41159" l="0" r="0" t="0"/>
          <a:stretch/>
        </p:blipFill>
        <p:spPr>
          <a:xfrm>
            <a:off x="0" y="0"/>
            <a:ext cx="91439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Contextualização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7" name="Google Shape;247;p30"/>
          <p:cNvSpPr txBox="1"/>
          <p:nvPr>
            <p:ph idx="4294967295" type="ctrTitle"/>
          </p:nvPr>
        </p:nvSpPr>
        <p:spPr>
          <a:xfrm>
            <a:off x="553800" y="1279975"/>
            <a:ext cx="80667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Hoje, logs de conexão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armazenados;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pilha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Kafka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salva logs.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672575" y="3084375"/>
            <a:ext cx="952700" cy="9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662025" y="2771488"/>
            <a:ext cx="839700" cy="8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66975" y="3101012"/>
            <a:ext cx="919450" cy="9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2841870" y="396640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5075125" y="396640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53" name="Google Shape;253;p30"/>
          <p:cNvCxnSpPr>
            <a:stCxn id="248" idx="3"/>
            <a:endCxn id="250" idx="1"/>
          </p:cNvCxnSpPr>
          <p:nvPr/>
        </p:nvCxnSpPr>
        <p:spPr>
          <a:xfrm>
            <a:off x="3625275" y="3560725"/>
            <a:ext cx="1341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9" name="Google Shape;259;p31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65" name="Google Shape;265;p31"/>
          <p:cNvCxnSpPr>
            <a:stCxn id="260" idx="3"/>
            <a:endCxn id="262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66" name="Google Shape;266;p3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1"/>
          <p:cNvCxnSpPr>
            <a:stCxn id="262" idx="3"/>
            <a:endCxn id="266" idx="1"/>
          </p:cNvCxnSpPr>
          <p:nvPr/>
        </p:nvCxnSpPr>
        <p:spPr>
          <a:xfrm>
            <a:off x="2997901" y="3950242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68" name="Google Shape;268;p31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1"/>
          <p:cNvCxnSpPr>
            <a:stCxn id="266" idx="3"/>
            <a:endCxn id="269" idx="1"/>
          </p:cNvCxnSpPr>
          <p:nvPr/>
        </p:nvCxnSpPr>
        <p:spPr>
          <a:xfrm>
            <a:off x="4830600" y="3950248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71" name="Google Shape;271;p31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8">
            <a:alphaModFix amt="72000"/>
          </a:blip>
          <a:stretch>
            <a:fillRect/>
          </a:stretch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1"/>
          <p:cNvCxnSpPr>
            <a:stCxn id="269" idx="3"/>
            <a:endCxn id="272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74" name="Google Shape;274;p31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5553" l="17990" r="13554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87550" y="37662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                                             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020125" y="3754700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fgastal-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2925975" y="3766225"/>
            <a:ext cx="11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gissao-m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920300" y="3766225"/>
            <a:ext cx="18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maclara-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7099750" y="3766225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wleite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583325" y="35434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2738475" y="35434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4781550" y="35085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6758950" y="35085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0" name="Google Shape;280;p32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4">
            <a:alphaModFix amt="70000"/>
          </a:blip>
          <a:srcRect b="34938" l="21533" r="20613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2"/>
          <p:cNvCxnSpPr>
            <a:stCxn id="281" idx="3"/>
            <a:endCxn id="285" idx="1"/>
          </p:cNvCxnSpPr>
          <p:nvPr/>
        </p:nvCxnSpPr>
        <p:spPr>
          <a:xfrm>
            <a:off x="1730501" y="3208867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87" name="Google Shape;287;p32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2"/>
          <p:cNvCxnSpPr>
            <a:stCxn id="285" idx="3"/>
            <a:endCxn id="288" idx="1"/>
          </p:cNvCxnSpPr>
          <p:nvPr/>
        </p:nvCxnSpPr>
        <p:spPr>
          <a:xfrm>
            <a:off x="4145275" y="3705998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90" name="Google Shape;290;p32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2"/>
          <p:cNvCxnSpPr>
            <a:stCxn id="288" idx="3"/>
            <a:endCxn id="290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92" name="Google Shape;292;p32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94" name="Google Shape;294;p32"/>
          <p:cNvCxnSpPr>
            <a:stCxn id="282" idx="3"/>
            <a:endCxn id="285" idx="1"/>
          </p:cNvCxnSpPr>
          <p:nvPr/>
        </p:nvCxnSpPr>
        <p:spPr>
          <a:xfrm flipH="1" rot="10800000">
            <a:off x="1730501" y="3706067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O Produto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5" name="Google Shape;305;p34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00" y="22338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4850725" y="15811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4" name="Google Shape;314;p35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Amplitude de Aplicação</a:t>
            </a:r>
            <a:endParaRPr/>
          </a:p>
        </p:txBody>
      </p:sp>
      <p:sp>
        <p:nvSpPr>
          <p:cNvPr id="316" name="Google Shape;316;p35"/>
          <p:cNvSpPr txBox="1"/>
          <p:nvPr/>
        </p:nvSpPr>
        <p:spPr>
          <a:xfrm>
            <a:off x="5059250" y="1581150"/>
            <a:ext cx="3531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Essa abordagem não se limita apenas à solução de problemas de logs Cisco. É possível aplicá-la a uma 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variedade mais ampla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desafios e cenários, ampliando seu impacto positivo.</a:t>
            </a:r>
            <a:endParaRPr/>
          </a:p>
        </p:txBody>
      </p:sp>
      <p:pic>
        <p:nvPicPr>
          <p:cNvPr id="317" name="Google Shape;317;p35"/>
          <p:cNvPicPr preferRelativeResize="0"/>
          <p:nvPr/>
        </p:nvPicPr>
        <p:blipFill rotWithShape="1">
          <a:blip r:embed="rId3">
            <a:alphaModFix/>
          </a:blip>
          <a:srcRect b="23846" l="0" r="0" t="19335"/>
          <a:stretch/>
        </p:blipFill>
        <p:spPr>
          <a:xfrm>
            <a:off x="630000" y="2341700"/>
            <a:ext cx="3942000" cy="22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3" name="Google Shape;323;p36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/>
          </a:p>
        </p:txBody>
      </p:sp>
      <p:sp>
        <p:nvSpPr>
          <p:cNvPr id="325" name="Google Shape;325;p36"/>
          <p:cNvSpPr txBox="1"/>
          <p:nvPr/>
        </p:nvSpPr>
        <p:spPr>
          <a:xfrm>
            <a:off x="4819825" y="15811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/>
          </a:blip>
          <a:srcRect b="6679" l="0" r="0" t="3658"/>
          <a:stretch/>
        </p:blipFill>
        <p:spPr>
          <a:xfrm>
            <a:off x="630000" y="21872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2" name="Google Shape;332;p37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Prevenção de erros</a:t>
            </a:r>
            <a:endParaRPr/>
          </a:p>
        </p:txBody>
      </p:sp>
      <p:sp>
        <p:nvSpPr>
          <p:cNvPr id="334" name="Google Shape;334;p37"/>
          <p:cNvSpPr txBox="1"/>
          <p:nvPr/>
        </p:nvSpPr>
        <p:spPr>
          <a:xfrm>
            <a:off x="4819825" y="15811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incorporar essa metodologia, estamos adotando uma abordagem proativa para enfrentar os possíveis problemas. Podemos antecipar problemas garantindo um ambiente tecnológico 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estável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b="10002" l="0" r="0" t="1556"/>
          <a:stretch/>
        </p:blipFill>
        <p:spPr>
          <a:xfrm>
            <a:off x="1232550" y="2225850"/>
            <a:ext cx="2660700" cy="23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idx="4294967295" type="ctrTitle"/>
          </p:nvPr>
        </p:nvSpPr>
        <p:spPr>
          <a:xfrm>
            <a:off x="561950" y="1847550"/>
            <a:ext cx="5115000" cy="1449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 Syslog é a </a:t>
            </a:r>
            <a:r>
              <a:rPr b="1" lang="pt-BR" sz="4000" u="sng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prova de conceito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POC</a:t>
            </a:r>
            <a:endParaRPr sz="4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idx="4294967295" type="ctrTitle"/>
          </p:nvPr>
        </p:nvSpPr>
        <p:spPr>
          <a:xfrm>
            <a:off x="3460250" y="552150"/>
            <a:ext cx="5135700" cy="3921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Mas p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odemos usar GenIA como</a:t>
            </a:r>
            <a:endParaRPr sz="4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40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, acelerando o desenvolvimento de </a:t>
            </a:r>
            <a:r>
              <a:rPr lang="pt-BR" sz="4000" u="sng"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925" y="186940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425" y="2200500"/>
            <a:ext cx="331101" cy="3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idx="4294967295" type="ctrTitle"/>
          </p:nvPr>
        </p:nvSpPr>
        <p:spPr>
          <a:xfrm>
            <a:off x="630000" y="474750"/>
            <a:ext cx="7835100" cy="2719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 usando o plugin da StackSpot;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Avaliar os logs gerados e salvá-los no banco de dados;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Reconectar o gerador de prompt à fila Kafka;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Categorizar as possíveis soluções pelo nível de impacto.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630000" y="38322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 rotWithShape="1">
          <a:blip r:embed="rId4">
            <a:alphaModFix/>
          </a:blip>
          <a:srcRect b="-3829" l="0" r="0" t="58398"/>
          <a:stretch/>
        </p:blipFill>
        <p:spPr>
          <a:xfrm>
            <a:off x="630000" y="42439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 rotWithShape="1">
          <a:blip r:embed="rId5">
            <a:alphaModFix/>
          </a:blip>
          <a:srcRect b="16934" l="4294" r="10162" t="14028"/>
          <a:stretch/>
        </p:blipFill>
        <p:spPr>
          <a:xfrm>
            <a:off x="2490638" y="3693225"/>
            <a:ext cx="2478467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 rotWithShape="1">
          <a:blip r:embed="rId6">
            <a:alphaModFix amt="78000"/>
          </a:blip>
          <a:srcRect b="28675" l="0" r="78689" t="28589"/>
          <a:stretch/>
        </p:blipFill>
        <p:spPr>
          <a:xfrm>
            <a:off x="6096176" y="3680650"/>
            <a:ext cx="435988" cy="52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 rotWithShape="1">
          <a:blip r:embed="rId7">
            <a:alphaModFix amt="80000"/>
          </a:blip>
          <a:srcRect b="19809" l="12980" r="64963" t="26794"/>
          <a:stretch/>
        </p:blipFill>
        <p:spPr>
          <a:xfrm>
            <a:off x="7925074" y="3588175"/>
            <a:ext cx="434449" cy="6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 rotWithShape="1">
          <a:blip r:embed="rId7">
            <a:alphaModFix amt="80000"/>
          </a:blip>
          <a:srcRect b="32800" l="38096" r="13018" t="41520"/>
          <a:stretch/>
        </p:blipFill>
        <p:spPr>
          <a:xfrm>
            <a:off x="7659300" y="4299351"/>
            <a:ext cx="854674" cy="2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 rotWithShape="1">
          <a:blip r:embed="rId6">
            <a:alphaModFix amt="78000"/>
          </a:blip>
          <a:srcRect b="37943" l="24657" r="464" t="38575"/>
          <a:stretch/>
        </p:blipFill>
        <p:spPr>
          <a:xfrm>
            <a:off x="5548224" y="4276564"/>
            <a:ext cx="1531900" cy="286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/>
          <p:nvPr/>
        </p:nvSpPr>
        <p:spPr>
          <a:xfrm>
            <a:off x="4648631" y="44241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1" name="Google Shape;371;p42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4294967295" type="ctrTitle"/>
          </p:nvPr>
        </p:nvSpPr>
        <p:spPr>
          <a:xfrm>
            <a:off x="528425" y="1519650"/>
            <a:ext cx="7674000" cy="2104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1" lang="pt-BR" sz="32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(Inteligência Artificial Generativa) é um conjunto de técnicas e modelos treinados para aprender </a:t>
            </a:r>
            <a:r>
              <a:rPr lang="pt-BR" sz="3100" u="sng">
                <a:solidFill>
                  <a:srgbClr val="FFF2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padrões e características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. 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167375" y="474600"/>
            <a:ext cx="3485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Tem a capacidade de gerar </a:t>
            </a:r>
            <a:r>
              <a:rPr b="1" lang="pt-BR" sz="3100">
                <a:solidFill>
                  <a:schemeClr val="dk1"/>
                </a:solidFill>
                <a:highlight>
                  <a:srgbClr val="666666"/>
                </a:highlight>
                <a:latin typeface="Montserrat"/>
                <a:ea typeface="Montserrat"/>
                <a:cs typeface="Montserrat"/>
                <a:sym typeface="Montserrat"/>
              </a:rPr>
              <a:t>novos dados</a:t>
            </a:r>
            <a:r>
              <a:rPr lang="pt-BR" sz="3100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 de forma </a:t>
            </a:r>
            <a:r>
              <a:rPr lang="pt-BR" sz="3100" u="sng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autônoma</a:t>
            </a:r>
            <a:r>
              <a:rPr lang="pt-BR" sz="3100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.</a:t>
            </a:r>
            <a:endParaRPr sz="3100">
              <a:solidFill>
                <a:schemeClr val="dk1"/>
              </a:solidFill>
              <a:highlight>
                <a:srgbClr val="666666"/>
              </a:highligh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Exemplo: imagem, texto, áudio etc.</a:t>
            </a:r>
            <a:endParaRPr>
              <a:solidFill>
                <a:schemeClr val="dk1"/>
              </a:solidFill>
              <a:highlight>
                <a:srgbClr val="666666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2" name="Google Shape;102;p18"/>
          <p:cNvCxnSpPr>
            <a:endCxn id="99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3" name="Google Shape;103;p18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8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4294967295" type="ctrTitle"/>
          </p:nvPr>
        </p:nvSpPr>
        <p:spPr>
          <a:xfrm>
            <a:off x="16979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9"/>
          <p:cNvSpPr txBox="1"/>
          <p:nvPr>
            <p:ph idx="4294967295" type="ctrTitle"/>
          </p:nvPr>
        </p:nvSpPr>
        <p:spPr>
          <a:xfrm>
            <a:off x="52632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6411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9"/>
          <p:cNvCxnSpPr/>
          <p:nvPr/>
        </p:nvCxnSpPr>
        <p:spPr>
          <a:xfrm>
            <a:off x="45720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3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1273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2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21273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8" name="Google Shape;118;p19"/>
          <p:cNvSpPr txBox="1"/>
          <p:nvPr>
            <p:ph idx="4294967295" type="ctrTitle"/>
          </p:nvPr>
        </p:nvSpPr>
        <p:spPr>
          <a:xfrm>
            <a:off x="52632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2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21419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0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8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idx="4294967295" type="ctrTitle"/>
          </p:nvPr>
        </p:nvSpPr>
        <p:spPr>
          <a:xfrm>
            <a:off x="52632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4294967295" type="ctrTitle"/>
          </p:nvPr>
        </p:nvSpPr>
        <p:spPr>
          <a:xfrm>
            <a:off x="588600" y="1678600"/>
            <a:ext cx="3037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</a:t>
            </a:r>
            <a:endParaRPr sz="2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0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0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588600" y="1678600"/>
            <a:ext cx="23178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0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0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43" name="Google Shape;143;p20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44" name="Google Shape;144;p20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45" name="Google Shape;145;p20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0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8" name="Google Shape;148;p20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4294967295" type="ctrTitle"/>
          </p:nvPr>
        </p:nvSpPr>
        <p:spPr>
          <a:xfrm>
            <a:off x="574350" y="638975"/>
            <a:ext cx="7842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que o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interessa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pelo uso de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1683700" y="2095200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 processo de análise;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683700" y="2850025"/>
            <a:ext cx="599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fornecer informações valiosas para a resolução rápida de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683700" y="38973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diminuir a quantidade de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clientes impactados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57" name="Google Shape;157;p21"/>
          <p:cNvCxnSpPr>
            <a:endCxn id="154" idx="1"/>
          </p:cNvCxnSpPr>
          <p:nvPr/>
        </p:nvCxnSpPr>
        <p:spPr>
          <a:xfrm>
            <a:off x="626200" y="1798950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8" name="Google Shape;158;p21"/>
          <p:cNvCxnSpPr>
            <a:endCxn id="155" idx="1"/>
          </p:cNvCxnSpPr>
          <p:nvPr/>
        </p:nvCxnSpPr>
        <p:spPr>
          <a:xfrm flipH="1" rot="-5400000">
            <a:off x="429400" y="1995925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1"/>
          <p:cNvCxnSpPr>
            <a:endCxn id="156" idx="1"/>
          </p:cNvCxnSpPr>
          <p:nvPr/>
        </p:nvCxnSpPr>
        <p:spPr>
          <a:xfrm flipH="1" rot="-5400000">
            <a:off x="-131450" y="2328500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